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6"/>
  </p:notesMasterIdLst>
  <p:sldIdLst>
    <p:sldId id="256" r:id="rId4"/>
    <p:sldId id="257" r:id="rId5"/>
    <p:sldId id="258" r:id="rId6"/>
    <p:sldId id="298" r:id="rId7"/>
    <p:sldId id="269" r:id="rId8"/>
    <p:sldId id="259" r:id="rId9"/>
    <p:sldId id="261" r:id="rId10"/>
    <p:sldId id="273" r:id="rId11"/>
    <p:sldId id="272" r:id="rId12"/>
    <p:sldId id="274" r:id="rId13"/>
    <p:sldId id="278" r:id="rId14"/>
    <p:sldId id="275" r:id="rId15"/>
    <p:sldId id="300" r:id="rId16"/>
    <p:sldId id="301" r:id="rId17"/>
    <p:sldId id="302" r:id="rId18"/>
    <p:sldId id="292" r:id="rId19"/>
    <p:sldId id="294" r:id="rId20"/>
    <p:sldId id="295" r:id="rId21"/>
    <p:sldId id="296" r:id="rId22"/>
    <p:sldId id="297" r:id="rId23"/>
    <p:sldId id="263" r:id="rId24"/>
    <p:sldId id="299" r:id="rId25"/>
    <p:sldId id="265" r:id="rId26"/>
    <p:sldId id="293" r:id="rId27"/>
    <p:sldId id="260" r:id="rId28"/>
    <p:sldId id="271" r:id="rId29"/>
    <p:sldId id="279" r:id="rId30"/>
    <p:sldId id="276" r:id="rId31"/>
    <p:sldId id="282" r:id="rId32"/>
    <p:sldId id="262" r:id="rId33"/>
    <p:sldId id="268" r:id="rId34"/>
    <p:sldId id="2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9" autoAdjust="0"/>
    <p:restoredTop sz="87331" autoAdjust="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20.01.2019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Vorteile des Ansatzes: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Automatische Bestimmung der Clusteranzahl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Umgang mit Ausreißern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Vergleichsweise wenige, intuitive Parametrisierung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Gute Performance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„richtig“ == der Intuition des Menschen entsprechend</a:t>
            </a:r>
          </a:p>
          <a:p>
            <a:endParaRPr lang="de-DE" dirty="0"/>
          </a:p>
          <a:p>
            <a:r>
              <a:rPr lang="de-DE" dirty="0"/>
              <a:t>Alternativer Clusteransatz (vollständige Trajektorien nicht als Voraussetzung)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Ablauf</a:t>
            </a:r>
            <a:r>
              <a:rPr lang="de-DE" baseline="0" dirty="0"/>
              <a:t> definiert auf Basis </a:t>
            </a:r>
            <a:r>
              <a:rPr lang="de-DE" baseline="0" dirty="0" err="1"/>
              <a:t>Related</a:t>
            </a:r>
            <a:r>
              <a:rPr lang="de-DE" baseline="0" dirty="0"/>
              <a:t>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Vereinfacht</a:t>
            </a:r>
            <a:r>
              <a:rPr lang="de-DE" baseline="0" dirty="0"/>
              <a:t> (wichtigste Schritte)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In</a:t>
            </a:r>
            <a:r>
              <a:rPr lang="de-DE" baseline="0" dirty="0"/>
              <a:t> </a:t>
            </a:r>
            <a:r>
              <a:rPr lang="de-DE" baseline="0" dirty="0" err="1"/>
              <a:t>Hsieh</a:t>
            </a:r>
            <a:r>
              <a:rPr lang="de-DE" baseline="0" dirty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Unterschied Überlagerung &amp;</a:t>
            </a:r>
            <a:r>
              <a:rPr lang="de-DE" baseline="0" dirty="0"/>
              <a:t> Kreuzung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Schwierigkeit:</a:t>
            </a:r>
            <a:r>
              <a:rPr lang="de-DE" baseline="0" dirty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Spurerkennungs-Algorithmus arbeitet in mehreren Schritten</a:t>
            </a:r>
          </a:p>
          <a:p>
            <a:r>
              <a:rPr lang="de-DE" dirty="0"/>
              <a:t>Primäre Anforderung für korrekte Funktionsweise: Ausreichend komplette Trajektorien auf jeder Fahrspur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895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Links (</a:t>
            </a:r>
            <a:r>
              <a:rPr lang="de-DE" dirty="0" err="1"/>
              <a:t>Makris</a:t>
            </a:r>
            <a:r>
              <a:rPr lang="de-DE" dirty="0"/>
              <a:t>): Bewegungspfade von Fußgängern (Überlagerungen, entsprechen keinen realen Wegen oder Fahrspuren)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Rechts (Teng): Fahrspuren anhand von Fahrzeugdetektionen (entsprechen nur schlecht den realen Fahrbahnen)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Oben (Hu): Fahrspuren entsprechen den realen Spuren auf der Straße nur schlecht (zu schmal) und überlagern sich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Unten (Hsieh): Bestimmung von Spurmittellinien und Begrenzungslinien. Stimmen hier mit realen Geometrien gut überein. Verfahren eignet sich nur für parallele Fahrspuren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MEC-View: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Verbesserung des autonomen Fahrens in Innenstädten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Kombination von Informationen aus Fahrzeuginternen Sensoren mit Infos aus Infrastruktursensoren, Verkehrsanalysen und Simulationen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Resampling</a:t>
            </a:r>
            <a:r>
              <a:rPr lang="de-DE" dirty="0"/>
              <a:t> der Trajektorien</a:t>
            </a:r>
          </a:p>
          <a:p>
            <a:pPr lvl="1"/>
            <a:r>
              <a:rPr lang="de-DE" dirty="0"/>
              <a:t>Entfernung zu kurzer Trajektorien</a:t>
            </a:r>
          </a:p>
          <a:p>
            <a:pPr lvl="1"/>
            <a:r>
              <a:rPr lang="de-DE" dirty="0"/>
              <a:t>Entfernung unterbrochener Trajektorien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Fahrspurerkennung in Luftaufnahmen mittels</a:t>
            </a:r>
            <a:br>
              <a:rPr lang="de-DE" sz="4400" dirty="0"/>
            </a:br>
            <a:r>
              <a:rPr lang="de-DE" sz="4400" dirty="0"/>
              <a:t>Fahrzeugtrajektorien</a:t>
            </a:r>
            <a:br>
              <a:rPr lang="de-DE" sz="4400" dirty="0"/>
            </a:br>
            <a:br>
              <a:rPr lang="de-DE" sz="4400" dirty="0"/>
            </a:br>
            <a:r>
              <a:rPr lang="de-DE" sz="3200" dirty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Auswahl eines passenden Clusteralgorithmus und Distanzmaßes entscheidend für Ergebnisse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46607" y="507809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5349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18661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39767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Arbeit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Stand der Technik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 und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 und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Entwickelter Ansatz kann Fahrspuren in unterschiedlichen Szenarien erkennen</a:t>
            </a:r>
          </a:p>
          <a:p>
            <a:r>
              <a:rPr lang="de-DE" dirty="0"/>
              <a:t>Ermittelte Spur-Geometrien stimmen meist gut mit realen Fahrspuren überein</a:t>
            </a:r>
          </a:p>
          <a:p>
            <a:r>
              <a:rPr lang="de-DE" dirty="0"/>
              <a:t>Ausreichende Menge kompletter Trajektorien ist Voraussetzung</a:t>
            </a:r>
          </a:p>
          <a:p>
            <a:r>
              <a:rPr lang="de-DE" dirty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/>
              <a:t>Mögliche Optimierungen und Weiterentwicklungen:</a:t>
            </a:r>
          </a:p>
          <a:p>
            <a:pPr lvl="1"/>
            <a:r>
              <a:rPr lang="de-DE" dirty="0"/>
              <a:t>Alternativer Clustering-Ansatz</a:t>
            </a:r>
          </a:p>
          <a:p>
            <a:pPr lvl="1"/>
            <a:r>
              <a:rPr lang="de-DE" dirty="0"/>
              <a:t>Korrektur der Fahrzeugpositionen bei niedrigen Aufnahmewinkeln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7200" dirty="0"/>
              <a:t>Fragen &amp; Feedback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/>
              <a:t>[</a:t>
            </a:r>
            <a:r>
              <a:rPr lang="de-DE" b="1" i="1" dirty="0" err="1"/>
              <a:t>Makris</a:t>
            </a:r>
            <a:r>
              <a:rPr lang="de-DE" b="1" i="1" dirty="0"/>
              <a:t> et al., 2005]</a:t>
            </a:r>
            <a:r>
              <a:rPr lang="de-DE" dirty="0"/>
              <a:t>, 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https://doi.org/10.1109/TSMCB.2005.846652</a:t>
            </a:r>
            <a:endParaRPr lang="de-DE" dirty="0"/>
          </a:p>
          <a:p>
            <a:r>
              <a:rPr lang="en-US" b="1" i="1" dirty="0"/>
              <a:t>[Hu et al., 2005]</a:t>
            </a:r>
            <a:r>
              <a:rPr lang="en-US" dirty="0"/>
              <a:t>, 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https://doi.org/10.1109/ICIP.2005.1530127</a:t>
            </a:r>
            <a:endParaRPr lang="en-US" dirty="0"/>
          </a:p>
          <a:p>
            <a:r>
              <a:rPr lang="de-DE" b="1" i="1" dirty="0"/>
              <a:t>[Teng et al., 2015]</a:t>
            </a:r>
            <a:r>
              <a:rPr lang="de-DE" dirty="0"/>
              <a:t>, 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https://doi.org/10.1109/MVA.2015.7153201</a:t>
            </a:r>
            <a:endParaRPr lang="de-DE" dirty="0"/>
          </a:p>
          <a:p>
            <a:r>
              <a:rPr lang="de-DE" b="1" i="1" dirty="0"/>
              <a:t>[</a:t>
            </a:r>
            <a:r>
              <a:rPr lang="de-DE" b="1" i="1" dirty="0" err="1"/>
              <a:t>Hsieh</a:t>
            </a:r>
            <a:r>
              <a:rPr lang="de-DE" b="1" i="1" dirty="0"/>
              <a:t> et al., 2006]</a:t>
            </a:r>
            <a:r>
              <a:rPr lang="de-DE" dirty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[1]</a:t>
            </a:r>
            <a:r>
              <a:rPr lang="de-DE" dirty="0"/>
              <a:t>: MEC-View Projektwebseite: </a:t>
            </a:r>
            <a:r>
              <a:rPr lang="de-DE" dirty="0">
                <a:hlinkClick r:id="rId2"/>
              </a:rPr>
              <a:t>http://mec-view.de/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Überblick Modul Spurerkennung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Spurerkennung wird Teilmodul der Anwendung 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Einordnung Spurerkennung in Gesamtsystem</a:t>
            </a:r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Überblick Modul 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Bestimmung der Spur-Mittellinien</a:t>
            </a:r>
          </a:p>
          <a:p>
            <a:r>
              <a:rPr lang="de-DE" dirty="0"/>
              <a:t>Mittellinien verlaufen mittig durch Trajektorie-Cluster</a:t>
            </a:r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Mittellinie in Trajektorie-Cluster</a:t>
            </a:r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Bestimmung der Spurhüllen</a:t>
            </a:r>
          </a:p>
          <a:p>
            <a:r>
              <a:rPr lang="de-DE" dirty="0"/>
              <a:t>Hüll-Linien definieren Breite einer Spur</a:t>
            </a:r>
          </a:p>
          <a:p>
            <a:r>
              <a:rPr lang="de-DE" dirty="0"/>
              <a:t>Bestimmung der Spurbreite 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Konzept Bestimmung Spurhüllen</a:t>
            </a:r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dürfen sich nicht überlagern</a:t>
            </a:r>
          </a:p>
          <a:p>
            <a:r>
              <a:rPr lang="de-DE" dirty="0"/>
              <a:t>Überlagerte Spurabschnitte entfernen</a:t>
            </a:r>
          </a:p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3.8: Beispiel Spur-Überlagerung</a:t>
            </a:r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Forschungsprojektes MEC-View [1]</a:t>
            </a:r>
            <a:endParaRPr lang="de-DE" i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Teilprojekt </a:t>
            </a:r>
            <a:r>
              <a:rPr lang="de-DE" i="1" dirty="0"/>
              <a:t>„Luftbeobachtung“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Optimierung des Fahrverhaltens von autonomen Fahrzeugen oder von Infrastrukturanlagen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Ziele und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</a:t>
            </a:r>
            <a:r>
              <a:rPr lang="de-DE" dirty="0" err="1"/>
              <a:t>Trajektoriedaten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Auswertung und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Spurerkennungs-Algorithmus arbeitet in mehreren Schritten</a:t>
            </a:r>
          </a:p>
          <a:p>
            <a:r>
              <a:rPr lang="de-DE" dirty="0"/>
              <a:t>In jedem Schritt können „Fehler“ auftreten, welche sich fortsetzen</a:t>
            </a:r>
          </a:p>
          <a:p>
            <a:r>
              <a:rPr lang="de-DE" dirty="0"/>
              <a:t>Primäre Anforderung für korrekte Funktionsweise: </a:t>
            </a:r>
          </a:p>
          <a:p>
            <a:pPr marL="0" indent="0" algn="ctr">
              <a:buNone/>
            </a:pPr>
            <a:r>
              <a:rPr lang="de-DE" dirty="0"/>
              <a:t>Ausreichend komplette Trajektorien auf jeder Fahrspur</a:t>
            </a:r>
          </a:p>
          <a:p>
            <a:r>
              <a:rPr lang="de-DE" dirty="0"/>
              <a:t>Standard-Verhalten liefert in den meisten Fällen gute Ergebnisse</a:t>
            </a:r>
          </a:p>
          <a:p>
            <a:r>
              <a:rPr lang="de-DE" dirty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Fahrspuren [</a:t>
            </a:r>
            <a:r>
              <a:rPr lang="de-DE" dirty="0" err="1"/>
              <a:t>Makris</a:t>
            </a:r>
            <a:r>
              <a:rPr lang="de-DE" dirty="0"/>
              <a:t> et al., 2005]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Fahrspuren [Teng et al., 2015]</a:t>
            </a:r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58786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2" y="1458786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2.4: Fahrspuren [Hu et al., 2005]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2E513D-0977-471A-A38B-B0FA7D8DBAD1}"/>
              </a:ext>
            </a:extLst>
          </p:cNvPr>
          <p:cNvSpPr txBox="1"/>
          <p:nvPr/>
        </p:nvSpPr>
        <p:spPr>
          <a:xfrm>
            <a:off x="8508989" y="3958723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2.3: Fahrspuren [</a:t>
            </a:r>
            <a:r>
              <a:rPr lang="de-DE" dirty="0" err="1"/>
              <a:t>Hsieh</a:t>
            </a:r>
            <a:r>
              <a:rPr lang="de-DE" dirty="0"/>
              <a:t> et al., 2006]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E55F593-B8CD-4C5B-A425-2626EF9E6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58723"/>
            <a:ext cx="7411709" cy="20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Straßentopologien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meisten Veröffentlichungen lösen Problem visuell</a:t>
            </a:r>
          </a:p>
          <a:p>
            <a:r>
              <a:rPr lang="de-DE" dirty="0"/>
              <a:t>Wenige Arbeiten, welche Fahrspuren in Luftaufnahmen anhand von </a:t>
            </a:r>
            <a:r>
              <a:rPr lang="de-DE" dirty="0" err="1"/>
              <a:t>Trajektoriedaten</a:t>
            </a:r>
            <a:r>
              <a:rPr lang="de-DE" dirty="0"/>
              <a:t> ermitteln</a:t>
            </a:r>
          </a:p>
          <a:p>
            <a:r>
              <a:rPr lang="de-DE" dirty="0"/>
              <a:t>Einschränkungen existierender Arbeiten: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Überlagerungen von Fahrspuren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Realisierung der Spurerkennung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B41B78CD-28B0-487D-9EE0-95CC5CD3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78" y="1718993"/>
            <a:ext cx="8029199" cy="34200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D64CA90-2697-4E57-AE4D-3D39DDD87DEF}"/>
              </a:ext>
            </a:extLst>
          </p:cNvPr>
          <p:cNvSpPr txBox="1"/>
          <p:nvPr/>
        </p:nvSpPr>
        <p:spPr>
          <a:xfrm>
            <a:off x="4140388" y="5353486"/>
            <a:ext cx="397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3.1 Vorverarbeitung der Trajektoriedaten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 um Qualität und Performance der nachfolgenden Schritte zu steigern</a:t>
            </a:r>
          </a:p>
          <a:p>
            <a:r>
              <a:rPr lang="de-DE" dirty="0"/>
              <a:t>Entfernung von Ausreißern und defekten Trajektorien aus Roh-Daten</a:t>
            </a:r>
          </a:p>
          <a:p>
            <a:r>
              <a:rPr lang="de-DE" dirty="0"/>
              <a:t>Erhalt von Trajektorien, welche eine Bewegung durch den untersuchten Straßenabschnitt vollständig beschreiben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1629</Words>
  <Application>Microsoft Office PowerPoint</Application>
  <PresentationFormat>Breitbild</PresentationFormat>
  <Paragraphs>271</Paragraphs>
  <Slides>32</Slides>
  <Notes>23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Fahrspurerkennung in Luftaufnahmen mittels Fahrzeugtrajektorien  Masterarbeit</vt:lpstr>
      <vt:lpstr>Gliederung</vt:lpstr>
      <vt:lpstr>1. Hintergrund und Ziele der Arbeit</vt:lpstr>
      <vt:lpstr>1. Hintergrund und Ziele der Arbeit</vt:lpstr>
      <vt:lpstr>1. Hintergrund und Ziele der Arbeit</vt:lpstr>
      <vt:lpstr>2. Stand der Technik</vt:lpstr>
      <vt:lpstr>3. Realisierung der Spurerkennung</vt:lpstr>
      <vt:lpstr>3.1 Vorverarbeitung der Trajektoriedaten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Spur-Geometrien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 und Ausblick</vt:lpstr>
      <vt:lpstr>Fragen &amp; Feedback</vt:lpstr>
      <vt:lpstr>Quellen und Referenzen</vt:lpstr>
      <vt:lpstr>Quellen und Referenzen</vt:lpstr>
      <vt:lpstr>2. Überblick Modul Spurerkennung</vt:lpstr>
      <vt:lpstr>2. Überblick Modul Spurerkennung</vt:lpstr>
      <vt:lpstr>3.3 Bestimmung der Spur-Geometrien</vt:lpstr>
      <vt:lpstr>3.3 Bestimmung der Spur-Geometrien</vt:lpstr>
      <vt:lpstr>3.4 Partitionierung der Spuren</vt:lpstr>
      <vt:lpstr>4. Auswertung und Ergebnisse</vt:lpstr>
      <vt:lpstr>2. Stand der Technik</vt:lpstr>
      <vt:lpstr>2. Stand der Technik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105</cp:revision>
  <dcterms:created xsi:type="dcterms:W3CDTF">2019-01-02T07:27:27Z</dcterms:created>
  <dcterms:modified xsi:type="dcterms:W3CDTF">2019-01-20T12:19:15Z</dcterms:modified>
</cp:coreProperties>
</file>